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4" r:id="rId4"/>
    <p:sldId id="265" r:id="rId5"/>
    <p:sldId id="274" r:id="rId6"/>
    <p:sldId id="275" r:id="rId7"/>
    <p:sldId id="277" r:id="rId8"/>
    <p:sldId id="276" r:id="rId9"/>
    <p:sldId id="278" r:id="rId10"/>
    <p:sldId id="279" r:id="rId11"/>
    <p:sldId id="272" r:id="rId12"/>
    <p:sldId id="260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DBD385C-BB2D-4B7A-8D0C-127EBE711C16}">
          <p14:sldIdLst>
            <p14:sldId id="256"/>
            <p14:sldId id="261"/>
            <p14:sldId id="264"/>
            <p14:sldId id="265"/>
            <p14:sldId id="274"/>
            <p14:sldId id="275"/>
            <p14:sldId id="277"/>
            <p14:sldId id="276"/>
            <p14:sldId id="278"/>
            <p14:sldId id="279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D0"/>
    <a:srgbClr val="5EEC3C"/>
    <a:srgbClr val="007033"/>
    <a:srgbClr val="FFA7E8"/>
    <a:srgbClr val="FF66CC"/>
    <a:srgbClr val="EC1414"/>
    <a:srgbClr val="FF67AC"/>
    <a:srgbClr val="CC0099"/>
    <a:srgbClr val="FFDC47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>
        <p:scale>
          <a:sx n="75" d="100"/>
          <a:sy n="75" d="100"/>
        </p:scale>
        <p:origin x="1651" y="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636CB-5F95-470F-ABE7-7B1EA744DACE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B63F8-FCC3-4B90-94A1-032659D706D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8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6260" y="1808225"/>
            <a:ext cx="8551480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066" y="3335275"/>
            <a:ext cx="8533868" cy="610819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808225"/>
            <a:ext cx="8246070" cy="2901390"/>
          </a:xfrm>
        </p:spPr>
        <p:txBody>
          <a:bodyPr/>
          <a:lstStyle>
            <a:lvl1pPr algn="l">
              <a:defRPr sz="2800">
                <a:solidFill>
                  <a:schemeClr val="accent1"/>
                </a:solidFill>
              </a:defRPr>
            </a:lvl1pPr>
            <a:lvl2pPr algn="l">
              <a:defRPr>
                <a:solidFill>
                  <a:schemeClr val="accent1"/>
                </a:solidFill>
              </a:defRPr>
            </a:lvl2pPr>
            <a:lvl3pPr algn="l">
              <a:defRPr>
                <a:solidFill>
                  <a:schemeClr val="accent1"/>
                </a:solidFill>
              </a:defRPr>
            </a:lvl3pPr>
            <a:lvl4pPr algn="l">
              <a:defRPr>
                <a:solidFill>
                  <a:schemeClr val="accent1"/>
                </a:solidFill>
              </a:defRPr>
            </a:lvl4pPr>
            <a:lvl5pPr algn="l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245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245" y="1044700"/>
            <a:ext cx="5955495" cy="3511061"/>
          </a:xfrm>
        </p:spPr>
        <p:txBody>
          <a:bodyPr/>
          <a:lstStyle>
            <a:lvl1pPr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96093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39245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70C0"/>
                </a:solidFill>
              </a:defRPr>
            </a:lvl1pPr>
            <a:lvl2pPr algn="ctr">
              <a:defRPr sz="2000">
                <a:solidFill>
                  <a:srgbClr val="0070C0"/>
                </a:solidFill>
              </a:defRPr>
            </a:lvl2pPr>
            <a:lvl3pPr algn="ctr">
              <a:defRPr sz="1800">
                <a:solidFill>
                  <a:srgbClr val="0070C0"/>
                </a:solidFill>
              </a:defRPr>
            </a:lvl3pPr>
            <a:lvl4pPr algn="ctr">
              <a:defRPr sz="1600">
                <a:solidFill>
                  <a:srgbClr val="0070C0"/>
                </a:solidFill>
              </a:defRPr>
            </a:lvl4pPr>
            <a:lvl5pPr algn="ctr">
              <a:defRPr sz="1600">
                <a:solidFill>
                  <a:srgbClr val="0070C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96093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9245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70C0"/>
                </a:solidFill>
              </a:defRPr>
            </a:lvl1pPr>
            <a:lvl2pPr algn="ctr">
              <a:defRPr sz="2000">
                <a:solidFill>
                  <a:srgbClr val="0070C0"/>
                </a:solidFill>
              </a:defRPr>
            </a:lvl2pPr>
            <a:lvl3pPr algn="ctr">
              <a:defRPr sz="1800">
                <a:solidFill>
                  <a:srgbClr val="0070C0"/>
                </a:solidFill>
              </a:defRPr>
            </a:lvl3pPr>
            <a:lvl4pPr algn="ctr">
              <a:defRPr sz="1600">
                <a:solidFill>
                  <a:srgbClr val="0070C0"/>
                </a:solidFill>
              </a:defRPr>
            </a:lvl4pPr>
            <a:lvl5pPr algn="ctr">
              <a:defRPr sz="1600">
                <a:solidFill>
                  <a:srgbClr val="0070C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6.jpeg"/><Relationship Id="rId12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11" Type="http://schemas.openxmlformats.org/officeDocument/2006/relationships/image" Target="../media/image28.jpeg"/><Relationship Id="rId5" Type="http://schemas.openxmlformats.org/officeDocument/2006/relationships/image" Target="../media/image25.png"/><Relationship Id="rId10" Type="http://schemas.openxmlformats.org/officeDocument/2006/relationships/image" Target="../media/image27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800" noProof="0" dirty="0"/>
              <a:t>Application NoSQL - </a:t>
            </a:r>
            <a:r>
              <a:rPr lang="fr-FR" sz="4800" noProof="0" dirty="0" err="1"/>
              <a:t>AroundMe</a:t>
            </a:r>
            <a:endParaRPr lang="fr-FR" sz="4800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noProof="0" dirty="0"/>
              <a:t>Une équipe agile composée de Moi.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153D-DF5F-D9D5-1673-99B2F7C9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DF9CF226-9B71-62BA-65E8-467D0359E4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journal, déchets, plein air, texte&#10;&#10;Le contenu généré par l’IA peut être incorrect.">
            <a:extLst>
              <a:ext uri="{FF2B5EF4-FFF2-40B4-BE49-F238E27FC236}">
                <a16:creationId xmlns:a16="http://schemas.microsoft.com/office/drawing/2014/main" id="{BC6E1F46-377B-CFBD-BD68-1CD093AE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293"/>
            <a:ext cx="9144000" cy="5254086"/>
          </a:xfrm>
          <a:prstGeom prst="rect">
            <a:avLst/>
          </a:prstGeom>
        </p:spPr>
      </p:pic>
      <p:pic>
        <p:nvPicPr>
          <p:cNvPr id="5" name="Image 4" descr="Une image contenant déchets, journal, bâtiment, plein air&#10;&#10;Le contenu généré par l’IA peut être incorrect.">
            <a:extLst>
              <a:ext uri="{FF2B5EF4-FFF2-40B4-BE49-F238E27FC236}">
                <a16:creationId xmlns:a16="http://schemas.microsoft.com/office/drawing/2014/main" id="{40D4D30D-2120-ACB3-3467-8904953B2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25"/>
            <a:ext cx="9144000" cy="50108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CDAF7CF-FD13-C1FD-979F-8A6752D36A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34" b="-2"/>
          <a:stretch>
            <a:fillRect/>
          </a:stretch>
        </p:blipFill>
        <p:spPr>
          <a:xfrm>
            <a:off x="3385463" y="66325"/>
            <a:ext cx="2373074" cy="50649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F7D11C-23C7-A139-0A44-DBE60968FEC7}"/>
              </a:ext>
            </a:extLst>
          </p:cNvPr>
          <p:cNvSpPr/>
          <p:nvPr/>
        </p:nvSpPr>
        <p:spPr>
          <a:xfrm>
            <a:off x="5182821" y="0"/>
            <a:ext cx="3961180" cy="11974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 descr="Plantes de haies - Achat en ligne – Plantes de Provence">
            <a:extLst>
              <a:ext uri="{FF2B5EF4-FFF2-40B4-BE49-F238E27FC236}">
                <a16:creationId xmlns:a16="http://schemas.microsoft.com/office/drawing/2014/main" id="{BAC64915-9140-5B09-5C1A-AA07AE98D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64" y="128470"/>
            <a:ext cx="1758936" cy="9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C5C1265-23D7-2CF4-1B0D-B244BA4BF4F3}"/>
              </a:ext>
            </a:extLst>
          </p:cNvPr>
          <p:cNvSpPr/>
          <p:nvPr/>
        </p:nvSpPr>
        <p:spPr>
          <a:xfrm>
            <a:off x="3385460" y="1498512"/>
            <a:ext cx="2373075" cy="45811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Stanislas </a:t>
            </a:r>
            <a:r>
              <a:rPr lang="fr-FR" dirty="0" err="1"/>
              <a:t>Draber</a:t>
            </a:r>
            <a:endParaRPr lang="fr-FR" dirty="0"/>
          </a:p>
        </p:txBody>
      </p:sp>
      <p:pic>
        <p:nvPicPr>
          <p:cNvPr id="4098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F2AAAE86-FC3E-207C-75EB-24567D32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33" y="1927823"/>
            <a:ext cx="425730" cy="425730"/>
          </a:xfrm>
          <a:prstGeom prst="smileyFace">
            <a:avLst>
              <a:gd name="adj" fmla="val -46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Xampp – Le virage numérique des lycées d'Île-de-France">
            <a:extLst>
              <a:ext uri="{FF2B5EF4-FFF2-40B4-BE49-F238E27FC236}">
                <a16:creationId xmlns:a16="http://schemas.microsoft.com/office/drawing/2014/main" id="{5A4EB81F-F187-E40E-B074-5541ABAA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74" y="128470"/>
            <a:ext cx="860802" cy="86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ligne, Police, écriture manuscrite, nombre&#10;&#10;Le contenu généré par l’IA peut être incorrect.">
            <a:extLst>
              <a:ext uri="{FF2B5EF4-FFF2-40B4-BE49-F238E27FC236}">
                <a16:creationId xmlns:a16="http://schemas.microsoft.com/office/drawing/2014/main" id="{32DF7572-DEB4-C401-A642-CD5F2AE516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6920" y="128470"/>
            <a:ext cx="677986" cy="829774"/>
          </a:xfrm>
          <a:prstGeom prst="rect">
            <a:avLst/>
          </a:prstGeom>
        </p:spPr>
      </p:pic>
      <p:pic>
        <p:nvPicPr>
          <p:cNvPr id="16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B0ECE589-9EBD-41A9-DE7D-DC5B2BEF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42" y="2257733"/>
            <a:ext cx="425730" cy="4257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CBEB3A18-1632-2A7F-11D2-6C81A7FCB91D}"/>
              </a:ext>
            </a:extLst>
          </p:cNvPr>
          <p:cNvGrpSpPr/>
          <p:nvPr/>
        </p:nvGrpSpPr>
        <p:grpSpPr>
          <a:xfrm>
            <a:off x="455345" y="562260"/>
            <a:ext cx="3378644" cy="2443280"/>
            <a:chOff x="455345" y="562260"/>
            <a:chExt cx="3378644" cy="2443280"/>
          </a:xfrm>
        </p:grpSpPr>
        <p:pic>
          <p:nvPicPr>
            <p:cNvPr id="5126" name="Picture 6" descr="MONO-FLEURS | Livraison à Paris | Fleurs d'Italie">
              <a:extLst>
                <a:ext uri="{FF2B5EF4-FFF2-40B4-BE49-F238E27FC236}">
                  <a16:creationId xmlns:a16="http://schemas.microsoft.com/office/drawing/2014/main" id="{A4AA43E2-FEAB-FDFC-1066-7F4B621FD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45" y="562260"/>
              <a:ext cx="2443280" cy="244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7B3F004-0B9E-533D-F95F-9C3BB08A8687}"/>
                </a:ext>
              </a:extLst>
            </p:cNvPr>
            <p:cNvCxnSpPr>
              <a:cxnSpLocks/>
              <a:stCxn id="16" idx="1"/>
              <a:endCxn id="5126" idx="3"/>
            </p:cNvCxnSpPr>
            <p:nvPr/>
          </p:nvCxnSpPr>
          <p:spPr>
            <a:xfrm flipH="1" flipV="1">
              <a:off x="2898625" y="1783900"/>
              <a:ext cx="935364" cy="53618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2D1F189-992B-9AB8-C9A7-02337A5D1648}"/>
              </a:ext>
            </a:extLst>
          </p:cNvPr>
          <p:cNvGrpSpPr/>
          <p:nvPr/>
        </p:nvGrpSpPr>
        <p:grpSpPr>
          <a:xfrm>
            <a:off x="5255065" y="1708539"/>
            <a:ext cx="2751535" cy="2857500"/>
            <a:chOff x="5255065" y="1708539"/>
            <a:chExt cx="2751535" cy="2857500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2C2C37DC-38C7-3BD5-5606-1CAD64BA5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400" y="1708539"/>
              <a:ext cx="16002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FD1F2434-4D03-1203-8E8A-EF5FD15D9920}"/>
                </a:ext>
              </a:extLst>
            </p:cNvPr>
            <p:cNvCxnSpPr>
              <a:cxnSpLocks/>
              <a:stCxn id="5128" idx="1"/>
              <a:endCxn id="20" idx="6"/>
            </p:cNvCxnSpPr>
            <p:nvPr/>
          </p:nvCxnSpPr>
          <p:spPr>
            <a:xfrm flipH="1" flipV="1">
              <a:off x="5255065" y="2668915"/>
              <a:ext cx="1151335" cy="468374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355E9CD8-5228-809A-03EE-98710201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335" y="2456050"/>
            <a:ext cx="425730" cy="42573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 : avec coins rognés en haut 26">
            <a:extLst>
              <a:ext uri="{FF2B5EF4-FFF2-40B4-BE49-F238E27FC236}">
                <a16:creationId xmlns:a16="http://schemas.microsoft.com/office/drawing/2014/main" id="{C0A93AE0-BD57-3AE7-C217-94F3BBC1D6DD}"/>
              </a:ext>
            </a:extLst>
          </p:cNvPr>
          <p:cNvSpPr/>
          <p:nvPr/>
        </p:nvSpPr>
        <p:spPr>
          <a:xfrm>
            <a:off x="830728" y="5639709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highlight>
                  <a:srgbClr val="800080"/>
                </a:highlight>
              </a:rPr>
              <a:t>48.8498098</a:t>
            </a:r>
          </a:p>
        </p:txBody>
      </p:sp>
      <p:sp>
        <p:nvSpPr>
          <p:cNvPr id="28" name="Rectangle : avec coins rognés en haut 27">
            <a:extLst>
              <a:ext uri="{FF2B5EF4-FFF2-40B4-BE49-F238E27FC236}">
                <a16:creationId xmlns:a16="http://schemas.microsoft.com/office/drawing/2014/main" id="{3A1139E1-8B08-8FF9-3272-284588079B42}"/>
              </a:ext>
            </a:extLst>
          </p:cNvPr>
          <p:cNvSpPr/>
          <p:nvPr/>
        </p:nvSpPr>
        <p:spPr>
          <a:xfrm>
            <a:off x="5182821" y="5624538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FFFF00"/>
                </a:solidFill>
                <a:highlight>
                  <a:srgbClr val="007033"/>
                </a:highlight>
              </a:rPr>
              <a:t>2.3395912</a:t>
            </a:r>
            <a:endParaRPr lang="fr-FR" sz="4400" dirty="0">
              <a:solidFill>
                <a:srgbClr val="FFFF00"/>
              </a:solidFill>
              <a:highlight>
                <a:srgbClr val="007033"/>
              </a:highlight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9A8F4AE-A82E-FCA1-9D68-D56DB30E19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342" y="3793390"/>
            <a:ext cx="2676960" cy="1405403"/>
          </a:xfrm>
          <a:prstGeom prst="rect">
            <a:avLst/>
          </a:prstGeom>
        </p:spPr>
      </p:pic>
      <p:pic>
        <p:nvPicPr>
          <p:cNvPr id="31" name="Image 30" descr="Une image contenant habits, personne, ciel, plein air&#10;&#10;Le contenu généré par l’IA peut être incorrect.">
            <a:extLst>
              <a:ext uri="{FF2B5EF4-FFF2-40B4-BE49-F238E27FC236}">
                <a16:creationId xmlns:a16="http://schemas.microsoft.com/office/drawing/2014/main" id="{94C7C2E4-9199-D8DC-FC2D-738DD30254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80" y="1059871"/>
            <a:ext cx="3884434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4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5062E-6 L 0 0.354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4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351-2D92-8B32-2A52-01B8AA45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815A1BD-2B3F-EBCA-54B3-3FF18B3CD570}"/>
              </a:ext>
            </a:extLst>
          </p:cNvPr>
          <p:cNvSpPr txBox="1"/>
          <p:nvPr/>
        </p:nvSpPr>
        <p:spPr>
          <a:xfrm>
            <a:off x="1059786" y="1910031"/>
            <a:ext cx="7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« Mais du coup, quand est-ce qu’elle est disponible cet app ? »</a:t>
            </a:r>
          </a:p>
        </p:txBody>
      </p:sp>
      <p:pic>
        <p:nvPicPr>
          <p:cNvPr id="4" name="Image 3" descr="Une image contenant dessin, Dessin animé, illustration, clipart&#10;&#10;Le contenu généré par l’IA peut être incorrect.">
            <a:extLst>
              <a:ext uri="{FF2B5EF4-FFF2-40B4-BE49-F238E27FC236}">
                <a16:creationId xmlns:a16="http://schemas.microsoft.com/office/drawing/2014/main" id="{AE59E282-AA56-E731-515A-22FC03D01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205" y="5124881"/>
            <a:ext cx="2743200" cy="1666875"/>
          </a:xfrm>
          <a:prstGeom prst="rect">
            <a:avLst/>
          </a:prstGeom>
        </p:spPr>
      </p:pic>
      <p:pic>
        <p:nvPicPr>
          <p:cNvPr id="6" name="Image 5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212F795-9A1C-8E17-D863-1C7E824C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8" name="Image 7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E868180E-4A76-7C39-2E87-6F34A70B2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"/>
            <a:ext cx="5143498" cy="5143498"/>
          </a:xfrm>
          <a:prstGeom prst="rect">
            <a:avLst/>
          </a:prstGeom>
        </p:spPr>
      </p:pic>
      <p:pic>
        <p:nvPicPr>
          <p:cNvPr id="10" name="Image 9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2069D0B8-B228-69D7-ED29-2947E1C36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9" y="-1"/>
            <a:ext cx="5143502" cy="5143502"/>
          </a:xfrm>
          <a:prstGeom prst="rect">
            <a:avLst/>
          </a:prstGeom>
        </p:spPr>
      </p:pic>
      <p:pic>
        <p:nvPicPr>
          <p:cNvPr id="12" name="Image 11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D42D5AFC-4CC8-7C85-22EC-79D9384B1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14" name="Image 13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347E2C60-E922-D21D-E925-4552D15A2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9" y="-1"/>
            <a:ext cx="5143502" cy="5143502"/>
          </a:xfrm>
          <a:prstGeom prst="rect">
            <a:avLst/>
          </a:prstGeom>
        </p:spPr>
      </p:pic>
      <p:pic>
        <p:nvPicPr>
          <p:cNvPr id="16" name="Image 15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1FEB3DC-9F32-981B-3410-68F9A2C09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8" y="1"/>
            <a:ext cx="5143500" cy="5143500"/>
          </a:xfrm>
          <a:prstGeom prst="rect">
            <a:avLst/>
          </a:prstGeom>
        </p:spPr>
      </p:pic>
      <p:pic>
        <p:nvPicPr>
          <p:cNvPr id="17" name="Image 16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CF14528E-55AD-4EDA-DF1A-7F1582398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9" y="2"/>
            <a:ext cx="5143498" cy="5143498"/>
          </a:xfrm>
          <a:prstGeom prst="rect">
            <a:avLst/>
          </a:prstGeom>
        </p:spPr>
      </p:pic>
      <p:pic>
        <p:nvPicPr>
          <p:cNvPr id="18" name="Image 17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0B74B2F1-5FE1-8576-8154-2C2E7AAF6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0"/>
            <a:ext cx="5143502" cy="5143502"/>
          </a:xfrm>
          <a:prstGeom prst="rect">
            <a:avLst/>
          </a:prstGeom>
        </p:spPr>
      </p:pic>
      <p:pic>
        <p:nvPicPr>
          <p:cNvPr id="19" name="Image 1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544496DB-88C2-CD80-34AA-459E7C682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8" y="1"/>
            <a:ext cx="5143500" cy="5143500"/>
          </a:xfrm>
          <a:prstGeom prst="rect">
            <a:avLst/>
          </a:prstGeom>
        </p:spPr>
      </p:pic>
      <p:pic>
        <p:nvPicPr>
          <p:cNvPr id="20" name="Image 19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5B705249-608D-4D4D-1C97-781E5AFC2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0"/>
            <a:ext cx="5143502" cy="5143502"/>
          </a:xfrm>
          <a:prstGeom prst="rect">
            <a:avLst/>
          </a:prstGeom>
        </p:spPr>
      </p:pic>
      <p:pic>
        <p:nvPicPr>
          <p:cNvPr id="21" name="Image 20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EB0596D-7576-829B-9E8F-4C02E411C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6" y="18618"/>
            <a:ext cx="5143500" cy="5143500"/>
          </a:xfrm>
          <a:prstGeom prst="rect">
            <a:avLst/>
          </a:prstGeom>
        </p:spPr>
      </p:pic>
      <p:pic>
        <p:nvPicPr>
          <p:cNvPr id="22" name="Image 21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0C9B57F2-46E2-200A-05EE-5100E8117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18619"/>
            <a:ext cx="5143498" cy="5143498"/>
          </a:xfrm>
          <a:prstGeom prst="rect">
            <a:avLst/>
          </a:prstGeom>
        </p:spPr>
      </p:pic>
      <p:pic>
        <p:nvPicPr>
          <p:cNvPr id="23" name="Image 22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47801F66-59CD-EFDA-EE7A-85073EA91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18617"/>
            <a:ext cx="5143502" cy="5143502"/>
          </a:xfrm>
          <a:prstGeom prst="rect">
            <a:avLst/>
          </a:prstGeom>
        </p:spPr>
      </p:pic>
      <p:pic>
        <p:nvPicPr>
          <p:cNvPr id="24" name="Image 2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52141BA4-060A-E5D8-927E-083F424F2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6" y="18618"/>
            <a:ext cx="5143500" cy="5143500"/>
          </a:xfrm>
          <a:prstGeom prst="rect">
            <a:avLst/>
          </a:prstGeom>
        </p:spPr>
      </p:pic>
      <p:pic>
        <p:nvPicPr>
          <p:cNvPr id="25" name="Image 24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332F66ED-0209-1D80-E96C-7DB3CC024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18617"/>
            <a:ext cx="5143502" cy="5143502"/>
          </a:xfrm>
          <a:prstGeom prst="rect">
            <a:avLst/>
          </a:prstGeom>
        </p:spPr>
      </p:pic>
      <p:pic>
        <p:nvPicPr>
          <p:cNvPr id="26" name="Image 25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8D0484B-60D6-25A2-BF2E-04A32FC5C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8" y="18615"/>
            <a:ext cx="5143500" cy="5143500"/>
          </a:xfrm>
          <a:prstGeom prst="rect">
            <a:avLst/>
          </a:prstGeom>
        </p:spPr>
      </p:pic>
      <p:pic>
        <p:nvPicPr>
          <p:cNvPr id="27" name="Image 26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AAC1EE31-1E58-7271-25B0-2485CBA1C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9" y="18616"/>
            <a:ext cx="5143498" cy="5143498"/>
          </a:xfrm>
          <a:prstGeom prst="rect">
            <a:avLst/>
          </a:prstGeom>
        </p:spPr>
      </p:pic>
      <p:pic>
        <p:nvPicPr>
          <p:cNvPr id="28" name="Image 27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DB348CD8-B139-08F2-7E9A-702AD314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18614"/>
            <a:ext cx="5143502" cy="5143502"/>
          </a:xfrm>
          <a:prstGeom prst="rect">
            <a:avLst/>
          </a:prstGeom>
        </p:spPr>
      </p:pic>
      <p:pic>
        <p:nvPicPr>
          <p:cNvPr id="29" name="Image 2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FDE65DA7-1F05-6499-B7C2-971362508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8" y="18615"/>
            <a:ext cx="5143500" cy="5143500"/>
          </a:xfrm>
          <a:prstGeom prst="rect">
            <a:avLst/>
          </a:prstGeom>
        </p:spPr>
      </p:pic>
      <p:pic>
        <p:nvPicPr>
          <p:cNvPr id="30" name="Image 29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E9E6AA65-4C4E-BD4E-8B2A-C9641BB45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18614"/>
            <a:ext cx="5143502" cy="5143502"/>
          </a:xfrm>
          <a:prstGeom prst="rect">
            <a:avLst/>
          </a:prstGeom>
        </p:spPr>
      </p:pic>
      <p:pic>
        <p:nvPicPr>
          <p:cNvPr id="31" name="Image 30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926CE9D-CFD1-46DE-E7E0-72B1AC9B5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6" y="18616"/>
            <a:ext cx="5143500" cy="5143500"/>
          </a:xfrm>
          <a:prstGeom prst="rect">
            <a:avLst/>
          </a:prstGeom>
        </p:spPr>
      </p:pic>
      <p:pic>
        <p:nvPicPr>
          <p:cNvPr id="32" name="Image 31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FA77252B-7CBF-5791-71AD-337A387A3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18617"/>
            <a:ext cx="5143498" cy="5143498"/>
          </a:xfrm>
          <a:prstGeom prst="rect">
            <a:avLst/>
          </a:prstGeom>
        </p:spPr>
      </p:pic>
      <p:pic>
        <p:nvPicPr>
          <p:cNvPr id="33" name="Image 32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D67B6034-D32E-329C-F533-02046DAB2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18615"/>
            <a:ext cx="5143502" cy="5143502"/>
          </a:xfrm>
          <a:prstGeom prst="rect">
            <a:avLst/>
          </a:prstGeom>
        </p:spPr>
      </p:pic>
      <p:pic>
        <p:nvPicPr>
          <p:cNvPr id="34" name="Image 33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CD604849-9BA6-A6AF-5BAA-37C6F802A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6" y="18616"/>
            <a:ext cx="5143500" cy="5143500"/>
          </a:xfrm>
          <a:prstGeom prst="rect">
            <a:avLst/>
          </a:prstGeom>
        </p:spPr>
      </p:pic>
      <p:pic>
        <p:nvPicPr>
          <p:cNvPr id="35" name="Image 34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60C43263-E134-56AA-FC42-5E5A24228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18615"/>
            <a:ext cx="5143502" cy="5143502"/>
          </a:xfrm>
          <a:prstGeom prst="rect">
            <a:avLst/>
          </a:prstGeom>
        </p:spPr>
      </p:pic>
      <p:pic>
        <p:nvPicPr>
          <p:cNvPr id="36" name="Image 35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AADC7FF-E7A7-6E76-72BD-711CE6AF4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4" y="37233"/>
            <a:ext cx="5143500" cy="5143500"/>
          </a:xfrm>
          <a:prstGeom prst="rect">
            <a:avLst/>
          </a:prstGeom>
        </p:spPr>
      </p:pic>
      <p:pic>
        <p:nvPicPr>
          <p:cNvPr id="37" name="Image 36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4EF59A4B-C14E-CFF1-42C7-B6EF865CD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5" y="37234"/>
            <a:ext cx="5143498" cy="5143498"/>
          </a:xfrm>
          <a:prstGeom prst="rect">
            <a:avLst/>
          </a:prstGeom>
        </p:spPr>
      </p:pic>
      <p:pic>
        <p:nvPicPr>
          <p:cNvPr id="38" name="Image 37" descr="Une image contenant Graphique, Police, logo, graphisme&#10;&#10;Le contenu généré par l’IA peut être incorrect.">
            <a:extLst>
              <a:ext uri="{FF2B5EF4-FFF2-40B4-BE49-F238E27FC236}">
                <a16:creationId xmlns:a16="http://schemas.microsoft.com/office/drawing/2014/main" id="{ED085567-4DC0-F943-9754-AC360610C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3" y="37232"/>
            <a:ext cx="5143502" cy="5143502"/>
          </a:xfrm>
          <a:prstGeom prst="rect">
            <a:avLst/>
          </a:prstGeom>
        </p:spPr>
      </p:pic>
      <p:pic>
        <p:nvPicPr>
          <p:cNvPr id="39" name="Image 38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B41E00E1-966C-9502-218C-386CCBD3F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4" y="37233"/>
            <a:ext cx="5143500" cy="5143500"/>
          </a:xfrm>
          <a:prstGeom prst="rect">
            <a:avLst/>
          </a:prstGeom>
        </p:spPr>
      </p:pic>
      <p:pic>
        <p:nvPicPr>
          <p:cNvPr id="40" name="Image 39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01F5E901-C09A-A263-5FBF-51E1E7E66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3" y="37232"/>
            <a:ext cx="5143502" cy="51435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5643FBA-25FF-C478-052F-9B691574E3C1}"/>
              </a:ext>
            </a:extLst>
          </p:cNvPr>
          <p:cNvSpPr txBox="1">
            <a:spLocks/>
          </p:cNvSpPr>
          <p:nvPr/>
        </p:nvSpPr>
        <p:spPr>
          <a:xfrm>
            <a:off x="-13595" y="4172028"/>
            <a:ext cx="9144000" cy="915620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</a:rPr>
              <a:t>(</a:t>
            </a:r>
            <a:r>
              <a:rPr lang="en-US" sz="4800" dirty="0" err="1">
                <a:solidFill>
                  <a:srgbClr val="FF0000"/>
                </a:solidFill>
              </a:rPr>
              <a:t>en</a:t>
            </a:r>
            <a:r>
              <a:rPr lang="en-US" sz="4800" dirty="0">
                <a:solidFill>
                  <a:srgbClr val="FF0000"/>
                </a:solidFill>
              </a:rPr>
              <a:t> local, sur </a:t>
            </a:r>
            <a:r>
              <a:rPr lang="en-US" sz="4800" dirty="0" err="1">
                <a:solidFill>
                  <a:srgbClr val="FF0000"/>
                </a:solidFill>
              </a:rPr>
              <a:t>mon</a:t>
            </a:r>
            <a:r>
              <a:rPr lang="en-US" sz="4800" dirty="0">
                <a:solidFill>
                  <a:srgbClr val="FF0000"/>
                </a:solidFill>
              </a:rPr>
              <a:t> portable)</a:t>
            </a:r>
          </a:p>
        </p:txBody>
      </p:sp>
    </p:spTree>
    <p:extLst>
      <p:ext uri="{BB962C8B-B14F-4D97-AF65-F5344CB8AC3E}">
        <p14:creationId xmlns:p14="http://schemas.microsoft.com/office/powerpoint/2010/main" val="19500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0034 -0.3240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fill="remove" grpId="1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3" grpI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B679932-2BED-E958-02B1-F3A386F0C484}"/>
              </a:ext>
            </a:extLst>
          </p:cNvPr>
          <p:cNvSpPr txBox="1"/>
          <p:nvPr/>
        </p:nvSpPr>
        <p:spPr>
          <a:xfrm>
            <a:off x="143555" y="4709620"/>
            <a:ext cx="2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Sources : WEB &amp; </a:t>
            </a:r>
            <a:r>
              <a:rPr lang="fr-FR" dirty="0" err="1"/>
              <a:t>my</a:t>
            </a:r>
            <a:r>
              <a:rPr lang="fr-FR" dirty="0"/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8DE61F-95C1-B2FE-0C20-693485E986BF}"/>
              </a:ext>
            </a:extLst>
          </p:cNvPr>
          <p:cNvSpPr txBox="1"/>
          <p:nvPr/>
        </p:nvSpPr>
        <p:spPr>
          <a:xfrm>
            <a:off x="3503065" y="4266894"/>
            <a:ext cx="6566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u="sng" dirty="0" err="1">
                <a:highlight>
                  <a:srgbClr val="800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Thanks</a:t>
            </a:r>
            <a:r>
              <a:rPr lang="fr-FR" sz="4000" u="sng" dirty="0">
                <a:highlight>
                  <a:srgbClr val="800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1026" name="Picture 2" descr="Tappetino Mouse Marvel GRAPHICS &amp; MORE Spongebob Imagination Rainbow Wall  Art Picture Paper Poster Décor Home Decoration Legami Arcobaleno">
            <a:extLst>
              <a:ext uri="{FF2B5EF4-FFF2-40B4-BE49-F238E27FC236}">
                <a16:creationId xmlns:a16="http://schemas.microsoft.com/office/drawing/2014/main" id="{DFC3E875-2EE5-34DD-D719-9E8E120A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25" y="4162722"/>
            <a:ext cx="1221640" cy="9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3B96FD-6960-802A-7CCA-3D3BE7E71A70}"/>
              </a:ext>
            </a:extLst>
          </p:cNvPr>
          <p:cNvSpPr txBox="1"/>
          <p:nvPr/>
        </p:nvSpPr>
        <p:spPr>
          <a:xfrm>
            <a:off x="601669" y="1655520"/>
            <a:ext cx="7940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Aharoni" panose="02010803020104030203" pitchFamily="2" charset="-79"/>
                <a:cs typeface="Aharoni" panose="02010803020104030203" pitchFamily="2" charset="-79"/>
              </a:rPr>
              <a:t>Aroundme</a:t>
            </a:r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</a:p>
          <a:p>
            <a:pPr algn="ctr"/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une application faite par un gens, pour les gens</a:t>
            </a:r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CE994-650E-35B5-3E45-B7AFF7A61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2B65-85B7-3F5E-7166-C89A9380F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Boucan </a:t>
            </a:r>
            <a:r>
              <a:rPr lang="en-US" sz="4800" dirty="0" err="1"/>
              <a:t>Canot</a:t>
            </a:r>
            <a:r>
              <a:rPr lang="en-US" sz="4800" dirty="0"/>
              <a:t> Beach</a:t>
            </a:r>
          </a:p>
        </p:txBody>
      </p:sp>
      <p:pic>
        <p:nvPicPr>
          <p:cNvPr id="6" name="Image 5" descr="Une image contenant transport, avion, Transport aérien, Aviation générale&#10;&#10;Le contenu généré par l’IA peut être incorrect.">
            <a:extLst>
              <a:ext uri="{FF2B5EF4-FFF2-40B4-BE49-F238E27FC236}">
                <a16:creationId xmlns:a16="http://schemas.microsoft.com/office/drawing/2014/main" id="{9F746361-1A2F-6331-5A48-5747176A9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27">
            <a:off x="9377337" y="834447"/>
            <a:ext cx="2505700" cy="2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82 -0.00432 L 0.17882 -0.00432 C 0.0474 -0.02407 -0.33663 -0.03549 -0.40347 -0.29074 C -0.4375 -0.42099 -0.26024 -0.42654 -0.18351 -0.47068 C -0.08698 -0.52562 0.01441 -0.54815 0.11319 -0.58704 C 0.05833 -0.47284 -0.07951 -0.21667 -0.03681 -0.06759 C -0.00017 0.06019 0.11736 0.01821 0.19427 0.0608 C 0.2092 0.04969 0.25469 0.02346 0.23872 0.02716 C 0.1651 0.04568 0.08976 0.05895 0.01997 0.10432 C 0.00208 0.11605 -0.02951 0.17994 -0.01128 0.1892 C 0.03976 0.21543 0.09479 0.17623 0.14774 0.16944 C 0.01997 0.28302 -0.00017 0.31481 -0.2224 -0.08333 C -0.25608 -0.14414 -0.19062 -0.25 -0.15781 -0.31265 C -0.13906 -0.34846 -0.10521 -0.3429 -0.07899 -0.35802 C -0.06753 -0.26451 -0.07847 -0.15185 -0.04462 -0.07747 C 0.03038 0.08735 0.21736 0.53611 0.23212 0.32562 C 0.2474 0.10957 -0.04236 -0.10895 -0.04236 -0.10895 C -0.00486 -0.1216 0.04028 -0.1892 0.06997 -0.1466 C 0.12483 -0.0679 0.23594 0.1929 0.16545 0.1892 L 0.1276 0.18735 C 0.07361 0.15123 0.00451 0.15432 -0.03455 0.0787 C -0.0533 0.04228 0.01476 0.02963 0.04219 0.0213 C 0.08038 0.00957 0.11997 0.02006 0.15885 0.01944 C 0.09948 -0.04784 0.04097 -0.11698 -0.01892 -0.1821 C -0.05903 -0.22562 -0.10608 -0.25123 -0.14115 -0.30648 C -0.16701 -0.34722 -0.07899 -0.25401 -0.04792 -0.22747 C -0.0467 -0.20525 -0.03646 -0.17778 -0.04462 -0.16049 C -0.1592 0.08272 -0.21372 -0.15648 -0.00781 0.19136 C 0.02517 0.14907 0.05677 0.1037 0.09097 0.06481 C 0.13472 0.01543 0.18906 -0.00802 0.22552 -0.07346 C 0.23507 -0.09074 0.20764 -0.11049 0.19878 -0.1287 C -0.09601 -0.09599 -0.05243 -0.17068 0.06545 -0.02407 C 0.08264 -0.00278 0.09653 0.02593 0.11215 0.05093 C 0.08542 0.06759 0.0592 0.08673 0.03212 0.10031 C 0.02882 0.10216 0.01979 0.10093 0.02205 0.0963 C 0.02951 0.08179 0.03958 0.0716 0.04983 0.06481 C 0.10729 0.02716 0.16441 -0.01451 0.22431 -0.0358 C 0.35608 -0.08272 0.4901 -0.10617 0.62326 -0.13858 C 0.76927 -0.17438 0.71667 -0.12994 0.76667 -0.17438 L 0.73316 -0.24136 L 0.70208 -0.0537 " pathEditMode="relative" ptsTypes="AAAAAAAAAAAAAAAAAAAAAAAAAAAAAAAAAAAAAAAAA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712 -0.00555 L -0.00712 -0.00524 C -0.01007 -0.01296 -0.01285 -0.02037 -0.01597 -0.02746 C -0.01684 -0.02963 -0.01823 -0.03117 -0.01927 -0.03333 C -0.02014 -0.03518 -0.02066 -0.03734 -0.02153 -0.03919 C -0.0224 -0.04135 -0.02378 -0.04321 -0.02483 -0.04506 C -0.02812 -0.05246 -0.0276 -0.0574 -0.03368 -0.06296 C -0.04028 -0.06882 -0.04653 -0.07746 -0.05365 -0.08086 C -0.08125 -0.0929 -0.03802 -0.07345 -0.07587 -0.09259 C -0.09583 -0.10277 -0.08872 -0.09814 -0.10486 -0.10432 C -0.11076 -0.10679 -0.16319 -0.12932 -0.18038 -0.13395 C -0.18437 -0.13549 -0.18854 -0.13549 -0.19271 -0.13642 C -0.22292 -0.1429 -0.18889 -0.13888 -0.23056 -0.14197 C -0.33681 -0.1895 -0.23229 -0.14413 -0.54028 -0.1503 C -0.54705 -0.1503 -0.55365 -0.15123 -0.56024 -0.15216 C -0.58333 -0.15061 -0.60642 -0.1503 -0.62917 -0.14784 C -0.63924 -0.14691 -0.65764 -0.13981 -0.66806 -0.13642 C -0.71441 -0.13827 -0.76076 -0.1358 -0.80694 -0.14197 C -0.83698 -0.14598 -0.85556 -0.15987 -0.8816 -0.17561 C -0.89427 -0.19135 -0.90017 -0.19567 -0.90937 -0.21512 C -0.91181 -0.22037 -0.91389 -0.22654 -0.9158 -0.23271 C -0.91823 -0.24012 -0.91962 -0.24722 -0.92135 -0.25463 C -0.92622 -0.30154 -0.92656 -0.29567 -0.92135 -0.37129 C -0.92083 -0.37839 -0.91389 -0.39876 -0.90937 -0.40308 C -0.87882 -0.42777 -0.86892 -0.43549 -0.84028 -0.44012 C -0.83142 -0.44166 -0.82257 -0.44135 -0.81372 -0.44197 L -0.68715 -0.43827 C -0.68125 -0.43796 -0.67587 -0.43456 -0.67135 -0.42839 C -0.60816 -0.34043 -0.66198 -0.41296 -0.64253 -0.38672 C -0.63385 -0.35586 -0.64566 -0.39845 -0.63472 -0.35709 C -0.63333 -0.35185 -0.63177 -0.3466 -0.63038 -0.34135 C -0.63003 -0.33672 -0.62951 -0.3324 -0.62917 -0.32746 C -0.62882 -0.32098 -0.62865 -0.3145 -0.6283 -0.30802 C -0.62743 -0.29722 -0.62587 -0.28672 -0.625 -0.27623 C -0.6309 -0.21574 -0.625 -0.18426 -0.64358 -0.14598 C -0.65851 -0.11605 -0.66406 -0.11018 -0.68802 -0.0966 C -0.71076 -0.08395 -0.72969 -0.0824 -0.75278 -0.07685 C -0.84687 -0.05339 -0.66632 -0.07191 -0.96146 -0.06882 L -1.02917 -0.07098 C -1.03542 -0.07129 -1.04184 -0.07222 -1.04809 -0.07284 L -1.1125 -0.08086 C -1.13368 -0.08611 -1.11181 -0.08086 -1.15694 -0.08672 C -1.18507 -0.09012 -1.17604 -0.0895 -1.19913 -0.09444 L -1.22691 -0.10061 C -1.23681 -0.10277 -1.2467 -0.10617 -1.25677 -0.10833 C -1.30399 -0.11975 -1.28056 -0.1108 -1.30451 -0.12037 L -1.52118 -0.11635 C -1.60226 -0.1145 -1.49896 -0.1145 -1.52569 -0.1145 " pathEditMode="relative" rAng="0" ptsTypes="AAAAAAAAAAAAAAAAAAAAAAAAAAAAAAAAAAAAAAAAAAAAAAAA">
                                      <p:cBhvr>
                                        <p:cTn id="27" dur="8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92" y="-21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9893AB3-3C8A-CBB5-8516-131AA16E65E0}"/>
              </a:ext>
            </a:extLst>
          </p:cNvPr>
          <p:cNvSpPr txBox="1"/>
          <p:nvPr/>
        </p:nvSpPr>
        <p:spPr>
          <a:xfrm>
            <a:off x="1288843" y="1910031"/>
            <a:ext cx="6566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« MAIS C’EST MAGNIFIQUE, COMMENT JE M’Y RENDS? »</a:t>
            </a:r>
          </a:p>
        </p:txBody>
      </p:sp>
    </p:spTree>
    <p:extLst>
      <p:ext uri="{BB962C8B-B14F-4D97-AF65-F5344CB8AC3E}">
        <p14:creationId xmlns:p14="http://schemas.microsoft.com/office/powerpoint/2010/main" val="381464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DBA2D-EC52-2830-0338-9EBC1B1C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DF27-CB9E-DE96-8AEE-14C9733D0D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C’est</a:t>
            </a:r>
            <a:r>
              <a:rPr lang="en-US" sz="4800" dirty="0"/>
              <a:t> SIMPLE 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3AC545-48C7-B000-D150-AAFBC058BAAF}"/>
              </a:ext>
            </a:extLst>
          </p:cNvPr>
          <p:cNvSpPr txBox="1">
            <a:spLocks/>
          </p:cNvSpPr>
          <p:nvPr/>
        </p:nvSpPr>
        <p:spPr>
          <a:xfrm>
            <a:off x="5030115" y="3134871"/>
            <a:ext cx="3206500" cy="915620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0000"/>
                </a:solidFill>
              </a:rPr>
              <a:t>YOU DON’T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79CB08-0C36-4637-C736-0F78EAFA8766}"/>
              </a:ext>
            </a:extLst>
          </p:cNvPr>
          <p:cNvSpPr txBox="1">
            <a:spLocks/>
          </p:cNvSpPr>
          <p:nvPr/>
        </p:nvSpPr>
        <p:spPr>
          <a:xfrm>
            <a:off x="-1078085" y="3653004"/>
            <a:ext cx="8551480" cy="1527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err="1">
                <a:solidFill>
                  <a:schemeClr val="tx1"/>
                </a:solidFill>
              </a:rPr>
              <a:t>Parceque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b="1" dirty="0" err="1">
                <a:solidFill>
                  <a:schemeClr val="tx1"/>
                </a:solidFill>
              </a:rPr>
              <a:t>t’es</a:t>
            </a:r>
            <a:r>
              <a:rPr lang="en-US" sz="5400" b="1" dirty="0">
                <a:solidFill>
                  <a:schemeClr val="tx1"/>
                </a:solidFill>
              </a:rPr>
              <a:t> de</a:t>
            </a:r>
          </a:p>
        </p:txBody>
      </p:sp>
    </p:spTree>
    <p:extLst>
      <p:ext uri="{BB962C8B-B14F-4D97-AF65-F5344CB8AC3E}">
        <p14:creationId xmlns:p14="http://schemas.microsoft.com/office/powerpoint/2010/main" val="2832714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3.20988E-6 L -0.47708 -0.40618 " pathEditMode="relative" rAng="0" ptsTypes="AA">
                                      <p:cBhvr>
                                        <p:cTn id="10" dur="7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54" y="-20309"/>
                                    </p:animMotion>
                                    <p:animRot by="1500000">
                                      <p:cBhvr>
                                        <p:cTn id="11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375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375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4DB91-8BB1-44D8-60D6-4CBAA94A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1B4CB1-01E0-138C-131C-BFDE7F0AD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260" y="1808225"/>
            <a:ext cx="8551480" cy="1527050"/>
          </a:xfrm>
        </p:spPr>
        <p:txBody>
          <a:bodyPr>
            <a:normAutofit/>
          </a:bodyPr>
          <a:lstStyle/>
          <a:p>
            <a:r>
              <a:rPr lang="en-US" sz="4800" dirty="0"/>
              <a:t>Pari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22CEF4-DE6F-C182-589D-0BB158A6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743" y="281175"/>
            <a:ext cx="284538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us de 6 000 photos gratuites de Paris et de La France - Pixabay">
            <a:extLst>
              <a:ext uri="{FF2B5EF4-FFF2-40B4-BE49-F238E27FC236}">
                <a16:creationId xmlns:a16="http://schemas.microsoft.com/office/drawing/2014/main" id="{41E5DD72-7D22-39C2-4D45-19B8A23B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70" y="0"/>
            <a:ext cx="3427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ris en mars | Go City®">
            <a:extLst>
              <a:ext uri="{FF2B5EF4-FFF2-40B4-BE49-F238E27FC236}">
                <a16:creationId xmlns:a16="http://schemas.microsoft.com/office/drawing/2014/main" id="{DE80E69B-F6F5-ABCF-00DC-A23BCF27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94" y="1311096"/>
            <a:ext cx="5022366" cy="37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70+ Free Flame &amp; Fire animated GIFs and Stickers - Pixabay">
            <a:extLst>
              <a:ext uri="{FF2B5EF4-FFF2-40B4-BE49-F238E27FC236}">
                <a16:creationId xmlns:a16="http://schemas.microsoft.com/office/drawing/2014/main" id="{24300A02-D28A-26A3-C1FD-7EE1397E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4" y="281174"/>
            <a:ext cx="2845387" cy="38861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ings to See and Do in Paris' City Center | The Paris Pass®">
            <a:extLst>
              <a:ext uri="{FF2B5EF4-FFF2-40B4-BE49-F238E27FC236}">
                <a16:creationId xmlns:a16="http://schemas.microsoft.com/office/drawing/2014/main" id="{9FBB8F23-1EBD-6B48-4E7F-7877E319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5466"/>
            <a:ext cx="5011872" cy="375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e Semaine à Paris | Guide Ultime pour Visiter Paris | Go City®">
            <a:extLst>
              <a:ext uri="{FF2B5EF4-FFF2-40B4-BE49-F238E27FC236}">
                <a16:creationId xmlns:a16="http://schemas.microsoft.com/office/drawing/2014/main" id="{6A34246C-159E-D0A3-91AA-77B543174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9091"/>
          <a:stretch>
            <a:fillRect/>
          </a:stretch>
        </p:blipFill>
        <p:spPr bwMode="auto">
          <a:xfrm>
            <a:off x="6384411" y="0"/>
            <a:ext cx="2769749" cy="507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366 000+ Paris Photos, taleaux et images libre de droits - iStock | Tour  eiffel, Ville, New york">
            <a:extLst>
              <a:ext uri="{FF2B5EF4-FFF2-40B4-BE49-F238E27FC236}">
                <a16:creationId xmlns:a16="http://schemas.microsoft.com/office/drawing/2014/main" id="{8C1B3F4C-8B3B-0B20-CF7A-873F71100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r="54361"/>
          <a:stretch>
            <a:fillRect/>
          </a:stretch>
        </p:blipFill>
        <p:spPr bwMode="auto">
          <a:xfrm>
            <a:off x="3988508" y="0"/>
            <a:ext cx="238701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17 Very Best Things To Do In Paris, France - Hand Luggage Only - Travel,  Food And Photography Blog">
            <a:extLst>
              <a:ext uri="{FF2B5EF4-FFF2-40B4-BE49-F238E27FC236}">
                <a16:creationId xmlns:a16="http://schemas.microsoft.com/office/drawing/2014/main" id="{FF5D49F3-0595-86A1-2CBF-76AE8372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" y="-17093"/>
            <a:ext cx="3979624" cy="51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91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1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4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51C2C-8AE6-4564-59F6-1D279A68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DC215588-BFEE-664C-9D6C-AB484B467A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8218F8-11BE-550B-61E4-5473F15EC9CA}"/>
              </a:ext>
            </a:extLst>
          </p:cNvPr>
          <p:cNvSpPr/>
          <p:nvPr/>
        </p:nvSpPr>
        <p:spPr>
          <a:xfrm rot="159949">
            <a:off x="143555" y="128470"/>
            <a:ext cx="3817625" cy="152705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FF4BD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highlight>
                  <a:srgbClr val="FFFF00"/>
                </a:highlight>
              </a:rPr>
              <a:t>Vou</a:t>
            </a:r>
            <a:r>
              <a:rPr lang="fr-FR" b="1" dirty="0">
                <a:highlight>
                  <a:srgbClr val="FFFF00"/>
                </a:highlight>
              </a:rPr>
              <a:t> </a:t>
            </a:r>
            <a:r>
              <a:rPr lang="fr-FR" b="1" dirty="0" err="1">
                <a:highlight>
                  <a:srgbClr val="FFFF00"/>
                </a:highlight>
              </a:rPr>
              <a:t>chairché</a:t>
            </a:r>
            <a:r>
              <a:rPr lang="fr-FR" b="1" dirty="0">
                <a:highlight>
                  <a:srgbClr val="FFFF00"/>
                </a:highlight>
              </a:rPr>
              <a:t> </a:t>
            </a:r>
            <a:r>
              <a:rPr lang="fr-FR" b="1" dirty="0" err="1">
                <a:highlight>
                  <a:srgbClr val="FFFF00"/>
                </a:highlight>
              </a:rPr>
              <a:t>désaktivitait</a:t>
            </a:r>
            <a:r>
              <a:rPr lang="fr-FR" b="1" dirty="0">
                <a:highlight>
                  <a:srgbClr val="FFFF00"/>
                </a:highlight>
              </a:rPr>
              <a:t> dent parie?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854ECD-B3EA-5621-E861-3F5A0005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770" y="5480621"/>
            <a:ext cx="5191970" cy="272578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0373DA1-3472-7753-4EF0-F95A5DBC71DD}"/>
              </a:ext>
            </a:extLst>
          </p:cNvPr>
          <p:cNvSpPr txBox="1"/>
          <p:nvPr/>
        </p:nvSpPr>
        <p:spPr>
          <a:xfrm>
            <a:off x="4061782" y="2266340"/>
            <a:ext cx="14075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fr-FR" sz="2400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  <a:r>
              <a:rPr lang="fr-FR" sz="2400" strike="sngStrike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fr-FR" sz="2400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  <a:r>
              <a:rPr lang="fr-F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  <a:r>
              <a:rPr lang="fr-F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fr-FR" sz="2400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</a:t>
            </a:r>
            <a:endParaRPr lang="fr-FR" sz="2400" dirty="0">
              <a:highlight>
                <a:srgbClr val="5EEC3C"/>
              </a:highlight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18B61F-C9D1-6C6F-A301-EB5D9BC4CC71}"/>
              </a:ext>
            </a:extLst>
          </p:cNvPr>
          <p:cNvSpPr txBox="1"/>
          <p:nvPr/>
        </p:nvSpPr>
        <p:spPr>
          <a:xfrm>
            <a:off x="3831943" y="1403529"/>
            <a:ext cx="1867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5EEC3C"/>
                </a:solidFill>
              </a:rPr>
              <a:t>GRACE 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C7CB03-A9C9-0825-E34B-D5C27102A3C6}"/>
              </a:ext>
            </a:extLst>
          </p:cNvPr>
          <p:cNvSpPr txBox="1"/>
          <p:nvPr/>
        </p:nvSpPr>
        <p:spPr>
          <a:xfrm rot="595247">
            <a:off x="3383760" y="3046083"/>
            <a:ext cx="368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FFFF00"/>
                </a:solidFill>
              </a:rPr>
              <a:t>NE</a:t>
            </a:r>
            <a:r>
              <a:rPr lang="fr-FR" sz="3600" b="1" dirty="0">
                <a:solidFill>
                  <a:srgbClr val="5EEC3C"/>
                </a:solidFill>
              </a:rPr>
              <a:t> </a:t>
            </a:r>
            <a:r>
              <a:rPr lang="fr-FR" sz="3600" b="1" dirty="0">
                <a:solidFill>
                  <a:srgbClr val="FFFF00"/>
                </a:solidFill>
              </a:rPr>
              <a:t>C</a:t>
            </a:r>
            <a:r>
              <a:rPr lang="fr-FR" sz="3600" b="1" dirty="0">
                <a:solidFill>
                  <a:srgbClr val="5EEC3C"/>
                </a:solidFill>
              </a:rPr>
              <a:t>HERCHAI </a:t>
            </a:r>
            <a:r>
              <a:rPr lang="fr-FR" sz="4000" b="1" dirty="0">
                <a:solidFill>
                  <a:srgbClr val="FF0000"/>
                </a:solidFill>
              </a:rPr>
              <a:t>PLU</a:t>
            </a:r>
            <a:endParaRPr lang="fr-FR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9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4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35CB-92E7-9345-E6CC-8322AC24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A11CD60A-8D44-39BA-B5FD-B06765F0E5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012C6-AB6E-FA2C-A652-AA562D8CF9E5}"/>
              </a:ext>
            </a:extLst>
          </p:cNvPr>
          <p:cNvSpPr/>
          <p:nvPr/>
        </p:nvSpPr>
        <p:spPr>
          <a:xfrm rot="21030528">
            <a:off x="4508261" y="3594147"/>
            <a:ext cx="5322094" cy="152705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highlight>
                  <a:srgbClr val="FFFF00"/>
                </a:highlight>
              </a:rPr>
              <a:t>Porquoi</a:t>
            </a:r>
            <a:r>
              <a:rPr lang="fr-FR" b="1" dirty="0">
                <a:highlight>
                  <a:srgbClr val="FFFF00"/>
                </a:highlight>
              </a:rPr>
              <a:t> se non ?</a:t>
            </a:r>
            <a:br>
              <a:rPr lang="fr-FR" b="1" dirty="0">
                <a:highlight>
                  <a:srgbClr val="FFFF00"/>
                </a:highlight>
              </a:rPr>
            </a:br>
            <a:r>
              <a:rPr lang="fr-FR" b="1" dirty="0">
                <a:highlight>
                  <a:srgbClr val="FFFF00"/>
                </a:highlight>
              </a:rPr>
              <a:t>A QUOI SA SERRE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247FE9-B56C-6387-C46C-40BA019E80F9}"/>
              </a:ext>
            </a:extLst>
          </p:cNvPr>
          <p:cNvSpPr txBox="1"/>
          <p:nvPr/>
        </p:nvSpPr>
        <p:spPr>
          <a:xfrm>
            <a:off x="3737489" y="2266340"/>
            <a:ext cx="205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1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Ar</a:t>
            </a:r>
            <a:r>
              <a:rPr lang="fr-FR" sz="3200" b="1" strike="sngStrike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fr-FR" sz="3200" b="1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  <a:r>
              <a:rPr lang="fr-F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  <a:r>
              <a:rPr lang="fr-FR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fr-FR" sz="3200" b="1" dirty="0" err="1">
                <a:highlight>
                  <a:srgbClr val="5EEC3C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</a:t>
            </a:r>
            <a:endParaRPr lang="fr-FR" sz="3200" b="1" dirty="0">
              <a:highlight>
                <a:srgbClr val="5EEC3C"/>
              </a:highligh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E8CE3C-9729-D360-D41B-5854B93C3573}"/>
              </a:ext>
            </a:extLst>
          </p:cNvPr>
          <p:cNvSpPr txBox="1"/>
          <p:nvPr/>
        </p:nvSpPr>
        <p:spPr>
          <a:xfrm>
            <a:off x="2049076" y="1001581"/>
            <a:ext cx="498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>
                <a:solidFill>
                  <a:schemeClr val="bg1"/>
                </a:solidFill>
                <a:highlight>
                  <a:srgbClr val="FF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Find</a:t>
            </a:r>
            <a:r>
              <a:rPr lang="fr-FR" sz="1800" b="1" dirty="0">
                <a:solidFill>
                  <a:schemeClr val="bg1"/>
                </a:solidFill>
                <a:highlight>
                  <a:srgbClr val="FF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hot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F166FA-B3F9-0A50-D6AD-2FD6779A6C01}"/>
              </a:ext>
            </a:extLst>
          </p:cNvPr>
          <p:cNvSpPr txBox="1"/>
          <p:nvPr/>
        </p:nvSpPr>
        <p:spPr>
          <a:xfrm>
            <a:off x="4155440" y="1658726"/>
            <a:ext cx="498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chemeClr val="bg1"/>
                </a:solidFill>
                <a:highlight>
                  <a:srgbClr val="FF00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Woman</a:t>
            </a:r>
            <a:endParaRPr lang="fr-FR" dirty="0">
              <a:highlight>
                <a:srgbClr val="FF00FF"/>
              </a:highlight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261C63B-B069-1D8E-67EF-847D47DC8568}"/>
              </a:ext>
            </a:extLst>
          </p:cNvPr>
          <p:cNvSpPr txBox="1"/>
          <p:nvPr/>
        </p:nvSpPr>
        <p:spPr>
          <a:xfrm>
            <a:off x="4155440" y="1655520"/>
            <a:ext cx="5542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highlight>
                  <a:srgbClr val="FF00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World destination (of paris)</a:t>
            </a:r>
            <a:endParaRPr lang="fr-FR" dirty="0">
              <a:highlight>
                <a:srgbClr val="FF00FF"/>
              </a:highlight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2B82E67-DD7A-B835-BAEB-402D23936EF6}"/>
              </a:ext>
            </a:extLst>
          </p:cNvPr>
          <p:cNvSpPr txBox="1"/>
          <p:nvPr/>
        </p:nvSpPr>
        <p:spPr>
          <a:xfrm>
            <a:off x="4155440" y="1655520"/>
            <a:ext cx="5542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chemeClr val="bg1"/>
                </a:solidFill>
                <a:highlight>
                  <a:srgbClr val="FF00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Wo</a:t>
            </a:r>
            <a:endParaRPr lang="fr-FR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70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4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CA574-457A-4850-CC22-853E3253E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1CFF4F12-E693-F8CE-6352-DE54564EC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journal, déchets, plein air, texte&#10;&#10;Le contenu généré par l’IA peut être incorrect.">
            <a:extLst>
              <a:ext uri="{FF2B5EF4-FFF2-40B4-BE49-F238E27FC236}">
                <a16:creationId xmlns:a16="http://schemas.microsoft.com/office/drawing/2014/main" id="{009E8FD6-92FC-C2D1-9E9C-121AC919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293"/>
            <a:ext cx="9144000" cy="5254086"/>
          </a:xfrm>
          <a:prstGeom prst="rect">
            <a:avLst/>
          </a:prstGeom>
        </p:spPr>
      </p:pic>
      <p:pic>
        <p:nvPicPr>
          <p:cNvPr id="5" name="Image 4" descr="Une image contenant déchets, journal, bâtiment, plein air&#10;&#10;Le contenu généré par l’IA peut être incorrect.">
            <a:extLst>
              <a:ext uri="{FF2B5EF4-FFF2-40B4-BE49-F238E27FC236}">
                <a16:creationId xmlns:a16="http://schemas.microsoft.com/office/drawing/2014/main" id="{ED2F7F82-A1CE-3702-423C-91AAF3B6D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25"/>
            <a:ext cx="9144000" cy="501084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39483DD-F039-1EAD-623F-015A8393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671"/>
          <a:stretch>
            <a:fillRect/>
          </a:stretch>
        </p:blipFill>
        <p:spPr>
          <a:xfrm>
            <a:off x="3385463" y="4599987"/>
            <a:ext cx="2373074" cy="531292"/>
          </a:xfrm>
          <a:prstGeom prst="rect">
            <a:avLst/>
          </a:prstGeom>
        </p:spPr>
      </p:pic>
      <p:sp>
        <p:nvSpPr>
          <p:cNvPr id="7" name="Rectangle : avec coins rognés en haut 6">
            <a:extLst>
              <a:ext uri="{FF2B5EF4-FFF2-40B4-BE49-F238E27FC236}">
                <a16:creationId xmlns:a16="http://schemas.microsoft.com/office/drawing/2014/main" id="{6AF82BB3-6345-6D90-2E23-974A8431DE1C}"/>
              </a:ext>
            </a:extLst>
          </p:cNvPr>
          <p:cNvSpPr/>
          <p:nvPr/>
        </p:nvSpPr>
        <p:spPr>
          <a:xfrm>
            <a:off x="830727" y="3907941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highlight>
                  <a:srgbClr val="800080"/>
                </a:highlight>
              </a:rPr>
              <a:t>48.8498098</a:t>
            </a:r>
          </a:p>
        </p:txBody>
      </p:sp>
      <p:sp>
        <p:nvSpPr>
          <p:cNvPr id="8" name="Rectangle : avec coins rognés en haut 7">
            <a:extLst>
              <a:ext uri="{FF2B5EF4-FFF2-40B4-BE49-F238E27FC236}">
                <a16:creationId xmlns:a16="http://schemas.microsoft.com/office/drawing/2014/main" id="{B52A6B24-6099-1837-AC94-16FEA6CC17F2}"/>
              </a:ext>
            </a:extLst>
          </p:cNvPr>
          <p:cNvSpPr/>
          <p:nvPr/>
        </p:nvSpPr>
        <p:spPr>
          <a:xfrm>
            <a:off x="5182820" y="3892770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FFFF00"/>
                </a:solidFill>
                <a:highlight>
                  <a:srgbClr val="007033"/>
                </a:highlight>
              </a:rPr>
              <a:t>2.3395912</a:t>
            </a:r>
            <a:endParaRPr lang="fr-FR" sz="4400" dirty="0">
              <a:solidFill>
                <a:srgbClr val="FFFF00"/>
              </a:solidFill>
              <a:highlight>
                <a:srgbClr val="007033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5C513-CD06-D8B0-239D-AFC6890BC50D}"/>
              </a:ext>
            </a:extLst>
          </p:cNvPr>
          <p:cNvSpPr/>
          <p:nvPr/>
        </p:nvSpPr>
        <p:spPr>
          <a:xfrm>
            <a:off x="5182821" y="0"/>
            <a:ext cx="3961180" cy="11974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 descr="Plantes de haies - Achat en ligne – Plantes de Provence">
            <a:extLst>
              <a:ext uri="{FF2B5EF4-FFF2-40B4-BE49-F238E27FC236}">
                <a16:creationId xmlns:a16="http://schemas.microsoft.com/office/drawing/2014/main" id="{19C2C147-C965-3F76-0194-36555CB14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64" y="128470"/>
            <a:ext cx="1758936" cy="9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4694775-F1B5-3134-0185-59F16AAA61B7}"/>
              </a:ext>
            </a:extLst>
          </p:cNvPr>
          <p:cNvSpPr/>
          <p:nvPr/>
        </p:nvSpPr>
        <p:spPr>
          <a:xfrm>
            <a:off x="2281425" y="225882"/>
            <a:ext cx="2901395" cy="76352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Stanislas </a:t>
            </a:r>
            <a:r>
              <a:rPr lang="fr-FR" dirty="0" err="1"/>
              <a:t>Draber</a:t>
            </a:r>
            <a:endParaRPr lang="fr-FR" dirty="0"/>
          </a:p>
        </p:txBody>
      </p:sp>
      <p:pic>
        <p:nvPicPr>
          <p:cNvPr id="4098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5007B88E-7301-0980-B109-B600AD22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10" y="128470"/>
            <a:ext cx="916230" cy="916230"/>
          </a:xfrm>
          <a:prstGeom prst="smileyFac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Xampp – Le virage numérique des lycées d'Île-de-France">
            <a:extLst>
              <a:ext uri="{FF2B5EF4-FFF2-40B4-BE49-F238E27FC236}">
                <a16:creationId xmlns:a16="http://schemas.microsoft.com/office/drawing/2014/main" id="{CDCF4108-52EA-2D08-42D6-CDFBA6C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74" y="128470"/>
            <a:ext cx="860802" cy="86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ligne, Police, écriture manuscrite, nombre&#10;&#10;Le contenu généré par l’IA peut être incorrect.">
            <a:extLst>
              <a:ext uri="{FF2B5EF4-FFF2-40B4-BE49-F238E27FC236}">
                <a16:creationId xmlns:a16="http://schemas.microsoft.com/office/drawing/2014/main" id="{D1B19DA0-38D3-2B28-331E-C9CA15A2E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6920" y="128470"/>
            <a:ext cx="677986" cy="8297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8DA8036-3DF2-39C9-DC0C-CCA1356A83D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467" b="64844"/>
          <a:stretch>
            <a:fillRect/>
          </a:stretch>
        </p:blipFill>
        <p:spPr>
          <a:xfrm>
            <a:off x="2748353" y="1471511"/>
            <a:ext cx="3786274" cy="243643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A03B782-26B7-BD09-672C-CBA9D319AF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78" b="64843"/>
          <a:stretch>
            <a:fillRect/>
          </a:stretch>
        </p:blipFill>
        <p:spPr>
          <a:xfrm>
            <a:off x="2748353" y="1502815"/>
            <a:ext cx="3786274" cy="240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00343-7DB9-219B-2B16-634713A78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ris est-elle une ville sale? | Slate.fr">
            <a:extLst>
              <a:ext uri="{FF2B5EF4-FFF2-40B4-BE49-F238E27FC236}">
                <a16:creationId xmlns:a16="http://schemas.microsoft.com/office/drawing/2014/main" id="{A373BD27-8FCA-54B0-38B9-04D0F01787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journal, déchets, plein air, texte&#10;&#10;Le contenu généré par l’IA peut être incorrect.">
            <a:extLst>
              <a:ext uri="{FF2B5EF4-FFF2-40B4-BE49-F238E27FC236}">
                <a16:creationId xmlns:a16="http://schemas.microsoft.com/office/drawing/2014/main" id="{BC7BEAC0-46D6-F564-5AE3-91006834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293"/>
            <a:ext cx="9144000" cy="5254086"/>
          </a:xfrm>
          <a:prstGeom prst="rect">
            <a:avLst/>
          </a:prstGeom>
        </p:spPr>
      </p:pic>
      <p:pic>
        <p:nvPicPr>
          <p:cNvPr id="5" name="Image 4" descr="Une image contenant déchets, journal, bâtiment, plein air&#10;&#10;Le contenu généré par l’IA peut être incorrect.">
            <a:extLst>
              <a:ext uri="{FF2B5EF4-FFF2-40B4-BE49-F238E27FC236}">
                <a16:creationId xmlns:a16="http://schemas.microsoft.com/office/drawing/2014/main" id="{1F2D9731-988A-1C7E-EC88-1B8021BF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25"/>
            <a:ext cx="9144000" cy="50108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362D6B-60B7-0560-B889-17840B0433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671"/>
          <a:stretch>
            <a:fillRect/>
          </a:stretch>
        </p:blipFill>
        <p:spPr>
          <a:xfrm>
            <a:off x="3385463" y="4599986"/>
            <a:ext cx="2373074" cy="5312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CD4764-E283-B99E-6EC6-E93FE7FA40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9671"/>
          <a:stretch>
            <a:fillRect/>
          </a:stretch>
        </p:blipFill>
        <p:spPr>
          <a:xfrm>
            <a:off x="3385463" y="4599987"/>
            <a:ext cx="2373074" cy="531292"/>
          </a:xfrm>
          <a:prstGeom prst="rect">
            <a:avLst/>
          </a:prstGeom>
        </p:spPr>
      </p:pic>
      <p:sp>
        <p:nvSpPr>
          <p:cNvPr id="7" name="Rectangle : avec coins rognés en haut 6">
            <a:extLst>
              <a:ext uri="{FF2B5EF4-FFF2-40B4-BE49-F238E27FC236}">
                <a16:creationId xmlns:a16="http://schemas.microsoft.com/office/drawing/2014/main" id="{57CB8B6B-99A8-F58C-DFED-A7EBBE5D43C2}"/>
              </a:ext>
            </a:extLst>
          </p:cNvPr>
          <p:cNvSpPr/>
          <p:nvPr/>
        </p:nvSpPr>
        <p:spPr>
          <a:xfrm>
            <a:off x="830727" y="3907941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highlight>
                  <a:srgbClr val="800080"/>
                </a:highlight>
              </a:rPr>
              <a:t>48.8498098</a:t>
            </a:r>
          </a:p>
        </p:txBody>
      </p:sp>
      <p:sp>
        <p:nvSpPr>
          <p:cNvPr id="8" name="Rectangle : avec coins rognés en haut 7">
            <a:extLst>
              <a:ext uri="{FF2B5EF4-FFF2-40B4-BE49-F238E27FC236}">
                <a16:creationId xmlns:a16="http://schemas.microsoft.com/office/drawing/2014/main" id="{13E90448-3C3B-D979-2EA2-B400FA200A11}"/>
              </a:ext>
            </a:extLst>
          </p:cNvPr>
          <p:cNvSpPr/>
          <p:nvPr/>
        </p:nvSpPr>
        <p:spPr>
          <a:xfrm>
            <a:off x="5182820" y="3892770"/>
            <a:ext cx="2901395" cy="1527050"/>
          </a:xfrm>
          <a:prstGeom prst="snip2SameRect">
            <a:avLst>
              <a:gd name="adj1" fmla="val 13673"/>
              <a:gd name="adj2" fmla="val 50000"/>
            </a:avLst>
          </a:prstGeom>
          <a:ln>
            <a:solidFill>
              <a:srgbClr val="FF4BD0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FFFF00"/>
                </a:solidFill>
                <a:highlight>
                  <a:srgbClr val="007033"/>
                </a:highlight>
              </a:rPr>
              <a:t>2.3395912</a:t>
            </a:r>
            <a:endParaRPr lang="fr-FR" sz="4400" dirty="0">
              <a:solidFill>
                <a:srgbClr val="FFFF00"/>
              </a:solidFill>
              <a:highlight>
                <a:srgbClr val="007033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7DC09-A1C7-396F-5830-24DF45BD64B5}"/>
              </a:ext>
            </a:extLst>
          </p:cNvPr>
          <p:cNvSpPr/>
          <p:nvPr/>
        </p:nvSpPr>
        <p:spPr>
          <a:xfrm>
            <a:off x="5182821" y="0"/>
            <a:ext cx="3961180" cy="11974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 descr="Plantes de haies - Achat en ligne – Plantes de Provence">
            <a:extLst>
              <a:ext uri="{FF2B5EF4-FFF2-40B4-BE49-F238E27FC236}">
                <a16:creationId xmlns:a16="http://schemas.microsoft.com/office/drawing/2014/main" id="{4EBD719F-97D2-27BE-EF7A-E5151447B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64" y="128470"/>
            <a:ext cx="1758936" cy="9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803635A-401B-4975-4A28-F6B2D9F7FDCE}"/>
              </a:ext>
            </a:extLst>
          </p:cNvPr>
          <p:cNvSpPr/>
          <p:nvPr/>
        </p:nvSpPr>
        <p:spPr>
          <a:xfrm>
            <a:off x="2281425" y="225882"/>
            <a:ext cx="2901395" cy="76352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Stanislas </a:t>
            </a:r>
            <a:r>
              <a:rPr lang="fr-FR" dirty="0" err="1"/>
              <a:t>Draber</a:t>
            </a:r>
            <a:endParaRPr lang="fr-FR" dirty="0"/>
          </a:p>
        </p:txBody>
      </p:sp>
      <p:pic>
        <p:nvPicPr>
          <p:cNvPr id="4098" name="Picture 2" descr="Images de Map pin – Téléchargement gratuit sur Freepik">
            <a:extLst>
              <a:ext uri="{FF2B5EF4-FFF2-40B4-BE49-F238E27FC236}">
                <a16:creationId xmlns:a16="http://schemas.microsoft.com/office/drawing/2014/main" id="{C9C7C424-9E15-2D8D-8FE3-810D0878B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10" y="128470"/>
            <a:ext cx="916230" cy="916230"/>
          </a:xfrm>
          <a:prstGeom prst="smileyFac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Xampp – Le virage numérique des lycées d'Île-de-France">
            <a:extLst>
              <a:ext uri="{FF2B5EF4-FFF2-40B4-BE49-F238E27FC236}">
                <a16:creationId xmlns:a16="http://schemas.microsoft.com/office/drawing/2014/main" id="{8F5CDD51-32D5-529B-DCC8-40E39758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74" y="128470"/>
            <a:ext cx="860802" cy="86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ligne, Police, écriture manuscrite, nombre&#10;&#10;Le contenu généré par l’IA peut être incorrect.">
            <a:extLst>
              <a:ext uri="{FF2B5EF4-FFF2-40B4-BE49-F238E27FC236}">
                <a16:creationId xmlns:a16="http://schemas.microsoft.com/office/drawing/2014/main" id="{06CB6498-8276-1251-1A30-ECA24D8C5D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6920" y="128470"/>
            <a:ext cx="677986" cy="82977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959F997-6DCC-34EB-C3F8-91738BDFF5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330" b="48391"/>
          <a:stretch>
            <a:fillRect/>
          </a:stretch>
        </p:blipFill>
        <p:spPr>
          <a:xfrm>
            <a:off x="2739540" y="1502815"/>
            <a:ext cx="3786274" cy="2402759"/>
          </a:xfrm>
          <a:prstGeom prst="rect">
            <a:avLst/>
          </a:prstGeom>
        </p:spPr>
      </p:pic>
      <p:sp>
        <p:nvSpPr>
          <p:cNvPr id="4" name="Cadre 3">
            <a:extLst>
              <a:ext uri="{FF2B5EF4-FFF2-40B4-BE49-F238E27FC236}">
                <a16:creationId xmlns:a16="http://schemas.microsoft.com/office/drawing/2014/main" id="{EC186C2B-9AFE-27A5-D018-D3A5699F3119}"/>
              </a:ext>
            </a:extLst>
          </p:cNvPr>
          <p:cNvSpPr/>
          <p:nvPr/>
        </p:nvSpPr>
        <p:spPr>
          <a:xfrm>
            <a:off x="2932911" y="2768542"/>
            <a:ext cx="2514654" cy="414028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97B6C8-416F-7E34-7558-8089954C1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6015" y="1366821"/>
            <a:ext cx="5191970" cy="27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123</Words>
  <Application>Microsoft Office PowerPoint</Application>
  <PresentationFormat>Affichage à l'écran (16:9)</PresentationFormat>
  <Paragraphs>34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Aharoni</vt:lpstr>
      <vt:lpstr>Arial</vt:lpstr>
      <vt:lpstr>Calibri</vt:lpstr>
      <vt:lpstr>Office Theme</vt:lpstr>
      <vt:lpstr>Application NoSQL - AroundMe</vt:lpstr>
      <vt:lpstr>Boucan Canot Beach</vt:lpstr>
      <vt:lpstr>Présentation PowerPoint</vt:lpstr>
      <vt:lpstr>C’est SIMPLE !</vt:lpstr>
      <vt:lpstr>Pari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BRISSE-SIEJEK SIMON</cp:lastModifiedBy>
  <cp:revision>135</cp:revision>
  <dcterms:created xsi:type="dcterms:W3CDTF">2013-08-21T19:17:07Z</dcterms:created>
  <dcterms:modified xsi:type="dcterms:W3CDTF">2026-02-10T10:40:24Z</dcterms:modified>
</cp:coreProperties>
</file>